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0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5A9B657-1A02-452A-9660-F004242E58B6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EF9D8-0FAF-47C3-A58E-D27E3DC52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>
                <a:latin typeface="Calibri" panose="020F0502020204030204" pitchFamily="34" charset="0"/>
              </a:rPr>
              <a:t>Ústavní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82B2E1-534D-4704-A9D6-DE06DE61A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2360" y="6024880"/>
            <a:ext cx="3078480" cy="46228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Jan Chmel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6698D8A-D7D7-4D47-BACF-CD0F41595627}"/>
              </a:ext>
            </a:extLst>
          </p:cNvPr>
          <p:cNvSpPr txBox="1">
            <a:spLocks/>
          </p:cNvSpPr>
          <p:nvPr/>
        </p:nvSpPr>
        <p:spPr>
          <a:xfrm>
            <a:off x="508001" y="6024880"/>
            <a:ext cx="3842059" cy="462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</a:rPr>
              <a:t>Úvod do studia práva FSV</a:t>
            </a:r>
            <a:r>
              <a:rPr lang="cs-CZ">
                <a:latin typeface="Calibri" panose="020F0502020204030204" pitchFamily="34" charset="0"/>
              </a:rPr>
              <a:t>, 2021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8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Struktura ústavy </a:t>
            </a:r>
            <a:r>
              <a:rPr lang="cs-CZ" sz="4800" b="1" dirty="0" err="1">
                <a:latin typeface="Calibri" panose="020F0502020204030204" pitchFamily="34" charset="0"/>
              </a:rPr>
              <a:t>čr</a:t>
            </a:r>
            <a:endParaRPr lang="cs-CZ" sz="48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Preambule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první: Základní ustanovení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druhá: Moc zákonodárná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třetí: Moc výkonná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čtvrtá: Moc soudní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pátá: Nejvyšší kontrolní úřad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šestá: Česká národní banka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sedmá: Územní samospráva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Hlava osmá: 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396312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Preambule ústavy </a:t>
            </a:r>
            <a:r>
              <a:rPr lang="cs-CZ" sz="4800" b="1" dirty="0" err="1">
                <a:latin typeface="Calibri" panose="020F0502020204030204" pitchFamily="34" charset="0"/>
              </a:rPr>
              <a:t>čr</a:t>
            </a:r>
            <a:endParaRPr lang="cs-CZ" sz="48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" y="547810"/>
            <a:ext cx="11990832" cy="4399504"/>
          </a:xfrm>
        </p:spPr>
        <p:txBody>
          <a:bodyPr>
            <a:noAutofit/>
          </a:bodyPr>
          <a:lstStyle/>
          <a:p>
            <a:r>
              <a:rPr lang="cs-CZ" sz="2200" b="0" dirty="0">
                <a:latin typeface="Calibri" panose="020F0502020204030204" pitchFamily="34" charset="0"/>
              </a:rPr>
              <a:t>My, občané České republiky v Čechách, na Moravě a ve Slezsku,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v čase obnovy samostatného českého státu,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věrni všem dobrým tradicím dávné státnosti zemí Koruny české i státnosti československé,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odhodláni budovat, chránit a rozvíjet Českou republiku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v duchu nedotknutelných hodnot lidské důstojnosti a svobody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jako vlast rovnoprávných, svobodných občanů,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kteří jsou si vědomi svých povinností vůči druhým a zodpovědnosti vůči celku,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jako svobodný a demokratický stát, založený na úctě k lidským právům a na zásadách občanské společnosti,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jako součást rodiny evropských a světových demokracií,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odhodláni společně střežit a rozvíjet zděděné přírodní a kulturní, hmotné a duchovní bohatství,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odhodláni řídit se všemi osvědčenými principy právního státu,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b="0" dirty="0">
                <a:latin typeface="Calibri" panose="020F0502020204030204" pitchFamily="34" charset="0"/>
              </a:rPr>
              <a:t>prostřednictvím svých svobodně zvolených zástupců přijímáme tuto Ústavu České republiky</a:t>
            </a:r>
            <a:endParaRPr lang="cs-CZ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6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Úvodní ustanovení ústavy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365760"/>
            <a:ext cx="11917680" cy="4828032"/>
          </a:xfrm>
        </p:spPr>
        <p:txBody>
          <a:bodyPr>
            <a:no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Článek 1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(1) Česká republika je svrchovaný, jednotný a demokratický právní stát založený na úctě k právům a svobodám člověka a občana.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(2) Česká republika dodržuje závazky, které pro ni vyplývají z mezinárodního práva.</a:t>
            </a:r>
          </a:p>
          <a:p>
            <a:r>
              <a:rPr lang="cs-CZ" dirty="0">
                <a:latin typeface="Calibri" panose="020F0502020204030204" pitchFamily="34" charset="0"/>
              </a:rPr>
              <a:t>Článek 2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(1) Lid je zdrojem veškeré státní moci; vykonává ji prostřednictvím orgánů moci zákonodárné, výkonné a soudní.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(2) Ústavní zákon může stanovit, kdy lid vykonává státní moc přímo.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(3) Státní moc slouží všem občanům a lze ji uplatňovat jen v případech, v mezích a způsoby, které stanoví zákon.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(4) Každý občan může činit, co není zákonem zakázáno, a nikdo nesmí být nucen činit, co zákon neukládá.</a:t>
            </a:r>
          </a:p>
          <a:p>
            <a:r>
              <a:rPr lang="cs-CZ" dirty="0">
                <a:latin typeface="Calibri" panose="020F0502020204030204" pitchFamily="34" charset="0"/>
              </a:rPr>
              <a:t>Článek 9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(1) Ústava může být doplňována či měněna pouze ústavními zákony.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(2) Změna podstatných náležitostí demokratického právního státu je nepřípustná.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b="0" dirty="0">
                <a:latin typeface="Calibri" panose="020F0502020204030204" pitchFamily="34" charset="0"/>
              </a:rPr>
              <a:t>(3) Výkladem právních norem nelze oprávnit odstranění nebo ohrožení základů demokratického státu.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2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ZÁKONODÁRNÁ 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201168"/>
            <a:ext cx="11142784" cy="5029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Bikameralismus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Imunita x indemnita poslanců a senátorů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Zákony x zákonná opatření; Výhrada zákona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Další významné pravomoci vedle legislativní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Vyslovování důvěry vládě (PS)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Interpelace vlády (PS)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Schvalování státního rozpočtu (PS)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Souhlas s ratifikací mezinárodních smluv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Vysílání ozbrojených sil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Jmenovací pravomoci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Vyjadřování k připravované evropské legislativě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VÝKONNÁ 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128016"/>
            <a:ext cx="11142784" cy="508406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Prezident republiky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Hlava státu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Např. jmenuje a odvolává předsedu a další členy vlády a přijímá jejich demisi, odvolává vládu a přijímá její demisi; jmenuje soudce ÚS, předsedu a místopředsedy NS, soudce, členy bankovní rady ČNB, suspenzivní veto, milost, amnestie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Kontrasignované x </a:t>
            </a:r>
            <a:r>
              <a:rPr lang="cs-CZ" sz="2400" dirty="0" err="1">
                <a:latin typeface="Calibri" panose="020F0502020204030204" pitchFamily="34" charset="0"/>
              </a:rPr>
              <a:t>nekontrasignované</a:t>
            </a:r>
            <a:r>
              <a:rPr lang="cs-CZ" sz="2400" dirty="0">
                <a:latin typeface="Calibri" panose="020F0502020204030204" pitchFamily="34" charset="0"/>
              </a:rPr>
              <a:t> pravomoci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Vláda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Vrcholný orgán výkonné moci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Ministerstva a jiné správní úřady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Státní zastupitelství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7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SOUDNÍ 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237744"/>
            <a:ext cx="11142784" cy="49743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Obecné soudy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Nezávislost a nestrannost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Okresní/obvodní soudy – Krajské soudy/Městský soud – Vrchní soudy – NS a NSS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Ústavní soud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15 soudců jmenovaných prezidentem republiky se souhlasem Senátu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„strážce ústavnosti“, „negativní zákonodárce“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ústavních stížnostech, o návrzích na zrušení zákonů, o souladu mezinárodních smluv s ústavním pořádkem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68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Další součásti VEŘEJNÉ moci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329184"/>
            <a:ext cx="11142784" cy="48828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NEJVYŠŠÍ KONTROLNÍ ÚŘAD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Kontrola hospodaření se státním majetkem a plnění státního rozpočtu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ČESKÁ NÁRODNÍ BANKA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Péče o cenovou stabilitu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ÚZEMNÍ SAMOSPRÁVA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Kraje (= vyšší územně samosprávné celky) a obce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0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292608"/>
            <a:ext cx="11142784" cy="491947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Preambule Listiny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první: Obecná ustanovení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druhá: Lidská práva a základní svobody (Základní lidská práva a svobody; Politická práva)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třetí: Práva národnostních a etnických menšin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čtvrtá: Hospodářská, sociální a kulturní práva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pátá: Právo na soudní a jinou právní ochranu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šestá: Ustanovení společná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4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Předmět a charakteristiky ústavního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Úprava základních vztahů ve státu: organizace státu a státní moci, vztahy státu a jednotlivců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Stabilita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Veřejnoprávní odvětví / základní rámec pro všechna odvětví soukromého i veřejného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„Prozařování“ </a:t>
            </a:r>
            <a:r>
              <a:rPr lang="cs-CZ" sz="2400" dirty="0" err="1">
                <a:latin typeface="Calibri" panose="020F0502020204030204" pitchFamily="34" charset="0"/>
              </a:rPr>
              <a:t>podústavním</a:t>
            </a:r>
            <a:r>
              <a:rPr lang="cs-CZ" sz="2400" dirty="0">
                <a:latin typeface="Calibri" panose="020F0502020204030204" pitchFamily="34" charset="0"/>
              </a:rPr>
              <a:t> právem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2 části: organické ústavní právo x úprava základních práv</a:t>
            </a:r>
          </a:p>
        </p:txBody>
      </p:sp>
    </p:spTree>
    <p:extLst>
      <p:ext uri="{BB962C8B-B14F-4D97-AF65-F5344CB8AC3E}">
        <p14:creationId xmlns:p14="http://schemas.microsoft.com/office/powerpoint/2010/main" val="123119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Demokratický právní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„Liberální demokracie“, „ústavní demokracie“, „demokratický právní stát v materiálním slova smyslu“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dirty="0">
                <a:latin typeface="Calibri" panose="020F0502020204030204" pitchFamily="34" charset="0"/>
              </a:rPr>
              <a:t>Právní stát 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libri" panose="020F0502020204030204" pitchFamily="34" charset="0"/>
              </a:rPr>
              <a:t>Dělba moci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libri" panose="020F0502020204030204" pitchFamily="34" charset="0"/>
              </a:rPr>
              <a:t>Demokratický charakter státu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libri" panose="020F0502020204030204" pitchFamily="34" charset="0"/>
              </a:rPr>
              <a:t>Ochrana základních práv a svobod</a:t>
            </a:r>
          </a:p>
        </p:txBody>
      </p:sp>
    </p:spTree>
    <p:extLst>
      <p:ext uri="{BB962C8B-B14F-4D97-AF65-F5344CB8AC3E}">
        <p14:creationId xmlns:p14="http://schemas.microsoft.com/office/powerpoint/2010/main" val="330205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Právní stát (ve formálním slova smyslu)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Rule </a:t>
            </a:r>
            <a:r>
              <a:rPr lang="cs-CZ" dirty="0" err="1">
                <a:latin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law</a:t>
            </a:r>
            <a:r>
              <a:rPr lang="cs-CZ" dirty="0">
                <a:latin typeface="Calibri" panose="020F0502020204030204" pitchFamily="34" charset="0"/>
              </a:rPr>
              <a:t> x rule </a:t>
            </a:r>
            <a:r>
              <a:rPr lang="cs-CZ" dirty="0" err="1">
                <a:latin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men</a:t>
            </a:r>
            <a:r>
              <a:rPr lang="cs-CZ" dirty="0">
                <a:latin typeface="Calibri" panose="020F0502020204030204" pitchFamily="34" charset="0"/>
              </a:rPr>
              <a:t> (Aristoteles: Politika)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Právní stát ve formálním slova smyslu – </a:t>
            </a:r>
            <a:r>
              <a:rPr lang="cs-CZ" i="1" dirty="0">
                <a:latin typeface="Calibri" panose="020F0502020204030204" pitchFamily="34" charset="0"/>
              </a:rPr>
              <a:t>legalita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Požadavky: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Zásada </a:t>
            </a:r>
            <a:r>
              <a:rPr lang="cs-CZ" i="1" dirty="0" err="1">
                <a:latin typeface="Calibri" panose="020F0502020204030204" pitchFamily="34" charset="0"/>
              </a:rPr>
              <a:t>enumerativnosti</a:t>
            </a:r>
            <a:r>
              <a:rPr lang="cs-CZ" i="1" dirty="0">
                <a:latin typeface="Calibri" panose="020F0502020204030204" pitchFamily="34" charset="0"/>
              </a:rPr>
              <a:t> veřejnoprávních pretenzí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Zásada </a:t>
            </a:r>
            <a:r>
              <a:rPr lang="cs-CZ" i="1" dirty="0">
                <a:latin typeface="Calibri" panose="020F0502020204030204" pitchFamily="34" charset="0"/>
              </a:rPr>
              <a:t>legální licence </a:t>
            </a:r>
            <a:endParaRPr lang="cs-CZ" dirty="0">
              <a:latin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</a:rPr>
              <a:t>Zákaz retroaktivity </a:t>
            </a:r>
            <a:r>
              <a:rPr lang="cs-CZ" i="1" dirty="0">
                <a:latin typeface="Calibri" panose="020F0502020204030204" pitchFamily="34" charset="0"/>
              </a:rPr>
              <a:t>(pravá x nepravá retroaktivita)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Veřejnost práva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Obecnost práva a rovnost před zákonem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Jasnost a určitost pravidel a princip právní jistoty</a:t>
            </a:r>
          </a:p>
          <a:p>
            <a:pPr lvl="1"/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>
                <a:latin typeface="Calibri" panose="020F0502020204030204" pitchFamily="34" charset="0"/>
              </a:rPr>
              <a:t>Konstitucionalismus</a:t>
            </a:r>
          </a:p>
        </p:txBody>
      </p:sp>
    </p:spTree>
    <p:extLst>
      <p:ext uri="{BB962C8B-B14F-4D97-AF65-F5344CB8AC3E}">
        <p14:creationId xmlns:p14="http://schemas.microsoft.com/office/powerpoint/2010/main" val="312101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Dělba moci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Zákonodárná (legislativní) moc x výkonná moc (exekutiva) x soudní moc (justice)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Oddělenost složek moci: vymezení kompetencí, neslučitelnost funkcí, nezávislost soudnictví, výhrada zákona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Systém brzd a protivah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Horizontální x vertikální dělba moci</a:t>
            </a:r>
          </a:p>
        </p:txBody>
      </p:sp>
    </p:spTree>
    <p:extLst>
      <p:ext uri="{BB962C8B-B14F-4D97-AF65-F5344CB8AC3E}">
        <p14:creationId xmlns:p14="http://schemas.microsoft.com/office/powerpoint/2010/main" val="74387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Demokratický charakter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„Vláda lidu“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Přímá x nepřímá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Svobodná soutěž politických stran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Pluralismus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Sekularismus (≠ laický stát)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Militantní demokracie, obranyschopná demokracie, </a:t>
            </a:r>
            <a:r>
              <a:rPr lang="cs-CZ" sz="2400" i="1" dirty="0" err="1">
                <a:latin typeface="Calibri" panose="020F0502020204030204" pitchFamily="34" charset="0"/>
              </a:rPr>
              <a:t>self-defending</a:t>
            </a:r>
            <a:r>
              <a:rPr lang="cs-CZ" sz="2400" i="1" dirty="0">
                <a:latin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</a:rPr>
              <a:t>democracy</a:t>
            </a:r>
            <a:endParaRPr lang="cs-CZ" sz="2400" i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Základní lidská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Autonomie jednotlivce, rovnost, lidská důstojnost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Úmluva o ochraně lidských práv a základních svobod (Evropský soud pro lidská práva)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pakt o občanských a politických právech (1966); Mezinárodní pakt o hospodářských, sociálních a kulturních právech (1966)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úmluva o odstranění všech forem rasové diskriminace (1965); Úmluva proti mučení a jinému krutému, nelidskému či ponižujícímu zacházení nebo trestání (1984); Úmluva o právním postavení uprchlíků (1951); Mezinárodní , Úmluva o odstranění všech forem diskriminace žen (1979); Úmluva o právech dítěte (1989)…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7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Pojem ústavy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Calibri" panose="020F0502020204030204" pitchFamily="34" charset="0"/>
              </a:rPr>
              <a:t>Konstituce</a:t>
            </a:r>
            <a:r>
              <a:rPr lang="cs-CZ" sz="2400" dirty="0">
                <a:latin typeface="Calibri" panose="020F0502020204030204" pitchFamily="34" charset="0"/>
              </a:rPr>
              <a:t>, ustavující dokument státu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Calibri" panose="020F0502020204030204" pitchFamily="34" charset="0"/>
              </a:rPr>
              <a:t>Lex superior </a:t>
            </a:r>
            <a:r>
              <a:rPr lang="cs-CZ" sz="2400" i="1" dirty="0" err="1">
                <a:latin typeface="Calibri" panose="020F0502020204030204" pitchFamily="34" charset="0"/>
              </a:rPr>
              <a:t>derogat</a:t>
            </a:r>
            <a:r>
              <a:rPr lang="cs-CZ" sz="2400" i="1" dirty="0">
                <a:latin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</a:rPr>
              <a:t>inferiori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Ústava Virginie 1776, Ústava USA 1787, Deklarace práv člověka a občana 1789, Ústava Francie 1791;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Ústavy rigidní x flexibilní; psané x nepsané; </a:t>
            </a:r>
            <a:r>
              <a:rPr lang="cs-CZ" sz="2400" dirty="0" err="1">
                <a:latin typeface="Calibri" panose="020F0502020204030204" pitchFamily="34" charset="0"/>
              </a:rPr>
              <a:t>monolegální</a:t>
            </a:r>
            <a:r>
              <a:rPr lang="cs-CZ" sz="2400" dirty="0">
                <a:latin typeface="Calibri" panose="020F0502020204030204" pitchFamily="34" charset="0"/>
              </a:rPr>
              <a:t> x </a:t>
            </a:r>
            <a:r>
              <a:rPr lang="cs-CZ" sz="2400" dirty="0" err="1">
                <a:latin typeface="Calibri" panose="020F0502020204030204" pitchFamily="34" charset="0"/>
              </a:rPr>
              <a:t>polylegální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9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Ústavní pořádek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Ústava ČR (ústavní zákon č. 1/1993 Sb.)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Listina základních práv a svobod (ústavní zákon č. 2/1993 Sb.)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Další součásti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Zákon o zřízení vyšších územně samosprávných celků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Ústavní zákon o bezpečnosti ČR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ústavní zákony o hranicích ČR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historické ústavní zákony: novely ústavy, úprava rozpadu ČSFR, referendum o EU atp.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lidskoprávní smlouvy (?)</a:t>
            </a:r>
          </a:p>
        </p:txBody>
      </p:sp>
    </p:spTree>
    <p:extLst>
      <p:ext uri="{BB962C8B-B14F-4D97-AF65-F5344CB8AC3E}">
        <p14:creationId xmlns:p14="http://schemas.microsoft.com/office/powerpoint/2010/main" val="3745797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443</TotalTime>
  <Words>1084</Words>
  <Application>Microsoft Office PowerPoint</Application>
  <PresentationFormat>Širokoúhlá obrazovka</PresentationFormat>
  <Paragraphs>120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Základní</vt:lpstr>
      <vt:lpstr>Ústavní právo</vt:lpstr>
      <vt:lpstr>Předmět a charakteristiky ústavního práva</vt:lpstr>
      <vt:lpstr>Demokratický právní stát</vt:lpstr>
      <vt:lpstr>Právní stát (ve formálním slova smyslu)</vt:lpstr>
      <vt:lpstr>Dělba moci</vt:lpstr>
      <vt:lpstr>Demokratický charakter státu</vt:lpstr>
      <vt:lpstr>Základní lidská práva</vt:lpstr>
      <vt:lpstr>Pojem ústavy</vt:lpstr>
      <vt:lpstr>Ústavní pořádek ČR</vt:lpstr>
      <vt:lpstr>Struktura ústavy čr</vt:lpstr>
      <vt:lpstr>Preambule ústavy čr</vt:lpstr>
      <vt:lpstr>Úvodní ustanovení ústavy</vt:lpstr>
      <vt:lpstr>ZÁKONODÁRNÁ MOC</vt:lpstr>
      <vt:lpstr>VÝKONNÁ MOC</vt:lpstr>
      <vt:lpstr>SOUDNÍ MOC</vt:lpstr>
      <vt:lpstr>Další součásti VEŘEJNÉ moci</vt:lpstr>
      <vt:lpstr>LISTINA ZÁKLADNÍCH PRÁV A SVOBOD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Jan Chmel</dc:creator>
  <cp:lastModifiedBy>Jan Chmel</cp:lastModifiedBy>
  <cp:revision>19</cp:revision>
  <dcterms:created xsi:type="dcterms:W3CDTF">2018-11-11T14:50:13Z</dcterms:created>
  <dcterms:modified xsi:type="dcterms:W3CDTF">2021-10-18T17:15:48Z</dcterms:modified>
</cp:coreProperties>
</file>